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2" r:id="rId4"/>
    <p:sldId id="269" r:id="rId5"/>
    <p:sldId id="261" r:id="rId6"/>
    <p:sldId id="264" r:id="rId7"/>
    <p:sldId id="265" r:id="rId8"/>
    <p:sldId id="266" r:id="rId9"/>
    <p:sldId id="267" r:id="rId10"/>
    <p:sldId id="27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0"/>
  </p:normalViewPr>
  <p:slideViewPr>
    <p:cSldViewPr snapToGrid="0" snapToObjects="1">
      <p:cViewPr varScale="1">
        <p:scale>
          <a:sx n="87" d="100"/>
          <a:sy n="87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09A3-CBDD-244F-9124-8850CCEAE23A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8BCE-1204-3841-83CC-EE1627600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E8BCE-1204-3841-83CC-EE16276009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1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4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7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DB22-329D-BD40-932F-0E2E4C379E70}" type="datetimeFigureOut">
              <a:rPr lang="en-US" smtClean="0"/>
              <a:t>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59AF-D622-9642-AF5A-C4DAC5CE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4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astal.edu/graduatestudies/" TargetMode="External"/><Relationship Id="rId3" Type="http://schemas.openxmlformats.org/officeDocument/2006/relationships/hyperlink" Target="https://coastalcarolina.radiusbycampusmgmt.com/ssc/iform/N67f3wfKEz3m0x670mT71.ssc" TargetMode="External"/><Relationship Id="rId7" Type="http://schemas.openxmlformats.org/officeDocument/2006/relationships/hyperlink" Target="https://www.coastal.edu/media/2015ccuwebsite/contentassets/documents/education/Secondary%20English%20(9-12).pdf" TargetMode="External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astal.edu/media/2015ccuwebsite/contentassets/documents/education/Secondary%20Math%20(9-12).pdf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s://www.coastal.edu/media/2015ccuwebsite/contentassets/documents/education/Secondary%20Science%20(9-12).pdf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s://www.coastal.edu/media/2015ccuwebsite/contentassets/documents/education/Secondary%20Social%20Studies%20Program.pdf" TargetMode="Externa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astal.edu/graduatestud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graduatestud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astal.edu/graduatestudies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astal.edu/graduatestudies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astal.edu/graduatestudies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astal.edu/graduatestudies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Spadoni College of Education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Graduate Programs 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-31882"/>
            <a:ext cx="9144000" cy="717682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5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Coastal Carolina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98BEB-8F1F-8149-9BC8-B963D3DD17B3}"/>
              </a:ext>
            </a:extLst>
          </p:cNvPr>
          <p:cNvSpPr txBox="1"/>
          <p:nvPr/>
        </p:nvSpPr>
        <p:spPr>
          <a:xfrm>
            <a:off x="4336027" y="82666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open your chat to ask questions and visit </a:t>
            </a:r>
            <a:r>
              <a:rPr lang="en-US" dirty="0">
                <a:hlinkClick r:id="rId3"/>
              </a:rPr>
              <a:t>https://www.coastal.edu/graduatestudies/</a:t>
            </a:r>
            <a:r>
              <a:rPr lang="en-US" dirty="0"/>
              <a:t> to request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0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Master of Arts in Teaching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075450" y="439556"/>
            <a:ext cx="6357737" cy="43618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Master of Arts in Teaching</a:t>
            </a:r>
            <a:endParaRPr lang="en-US" b="1" dirty="0">
              <a:solidFill>
                <a:srgbClr val="006666"/>
              </a:solidFill>
            </a:endParaRPr>
          </a:p>
          <a:p>
            <a:r>
              <a:rPr lang="en-US" sz="1800" dirty="0"/>
              <a:t>The </a:t>
            </a:r>
            <a:r>
              <a:rPr lang="en-US" sz="1800" b="1" dirty="0"/>
              <a:t>Master of Arts in Teaching (MAT)</a:t>
            </a:r>
            <a:r>
              <a:rPr lang="en-US" sz="1800" dirty="0"/>
              <a:t> program is an avenue to initial certification. The program starts in June and students progress through all steps to finish the following July.</a:t>
            </a:r>
            <a:r>
              <a:rPr lang="en-US" sz="1800" b="1" dirty="0">
                <a:hlinkClick r:id="rId3"/>
              </a:rPr>
              <a:t>‌</a:t>
            </a:r>
            <a:endParaRPr lang="en-US" sz="1800" dirty="0"/>
          </a:p>
          <a:p>
            <a:r>
              <a:rPr lang="en-US" sz="1800" b="1" dirty="0"/>
              <a:t>‌‌Areas of Study</a:t>
            </a:r>
            <a:endParaRPr lang="en-US" sz="1800" dirty="0"/>
          </a:p>
          <a:p>
            <a:pPr lvl="1"/>
            <a:r>
              <a:rPr lang="en-US" sz="1050" dirty="0">
                <a:hlinkClick r:id="rId4"/>
              </a:rPr>
              <a:t>Secondary Social Studies (9-12)</a:t>
            </a:r>
            <a:endParaRPr lang="en-US" sz="1050" dirty="0"/>
          </a:p>
          <a:p>
            <a:pPr lvl="1"/>
            <a:r>
              <a:rPr lang="en-US" sz="1050" dirty="0">
                <a:hlinkClick r:id="rId5"/>
              </a:rPr>
              <a:t>Secondary Science (9-12)</a:t>
            </a:r>
            <a:endParaRPr lang="en-US" sz="1050" dirty="0"/>
          </a:p>
          <a:p>
            <a:pPr lvl="1"/>
            <a:r>
              <a:rPr lang="en-US" sz="1050" dirty="0">
                <a:hlinkClick r:id="rId6"/>
              </a:rPr>
              <a:t>Secondary Math (9-12)</a:t>
            </a:r>
            <a:endParaRPr lang="en-US" sz="1050" dirty="0"/>
          </a:p>
          <a:p>
            <a:pPr lvl="1"/>
            <a:r>
              <a:rPr lang="en-US" sz="1050" dirty="0">
                <a:hlinkClick r:id="rId7"/>
              </a:rPr>
              <a:t>Secondary English (9-12)</a:t>
            </a:r>
            <a:endParaRPr lang="en-US" sz="1050" dirty="0"/>
          </a:p>
          <a:p>
            <a:r>
              <a:rPr lang="en-US" sz="1800" dirty="0"/>
              <a:t>Students in this program must earn a baccalaureate degree, or the equivalent, in the content area of teaching specialization. Prospective students must apply to the MAT program by May 1 to enroll in the cohort that begins in the Summer I term. This 14-month full time cohort program of study includes both advanced content study at the graduate level and teaching pedagogy instruction.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44DD8-126E-1C49-A847-CE0D15AE5E11}"/>
              </a:ext>
            </a:extLst>
          </p:cNvPr>
          <p:cNvSpPr txBox="1"/>
          <p:nvPr/>
        </p:nvSpPr>
        <p:spPr>
          <a:xfrm>
            <a:off x="6712589" y="2401545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8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5CCDA3D-3082-D341-83D9-0A842D33A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73464"/>
            <a:ext cx="1062106" cy="137796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10E1BC-BC96-1949-B502-9DE64E8740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33400"/>
            <a:ext cx="1075450" cy="139175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13602B0-BB74-ED45-AB30-5923938E9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8818" y="4220016"/>
            <a:ext cx="1212743" cy="1573395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93A92AB-F9B9-2E4F-A7AB-900A33A832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8818" y="578112"/>
            <a:ext cx="1212742" cy="15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581289"/>
            <a:ext cx="9015412" cy="5405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rgbClr val="0B5453"/>
              </a:solidFill>
            </a:endParaRPr>
          </a:p>
          <a:p>
            <a:pPr marL="517525" lvl="1" indent="-342900">
              <a:buClr>
                <a:srgbClr val="A27752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30% off for Ed.S. statewide, M.Ed. statewide. </a:t>
            </a:r>
          </a:p>
          <a:p>
            <a:pPr marL="517525" lvl="1" indent="-342900">
              <a:buClr>
                <a:srgbClr val="A27752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40% off for M.Ed. in the districts of Georgetown, Horry, Florence, Dillon, Williamsburg, and Marion.</a:t>
            </a:r>
          </a:p>
          <a:p>
            <a:pPr marL="517525" lvl="1" indent="-342900">
              <a:buClr>
                <a:srgbClr val="A27752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Degree or non-degree seeking are both eligible.</a:t>
            </a:r>
          </a:p>
          <a:p>
            <a:endParaRPr lang="en-US" sz="2000" b="1" dirty="0"/>
          </a:p>
        </p:txBody>
      </p:sp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Tuition Discounts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27FA5-0FAA-A34F-84A3-7CA59E65019A}"/>
              </a:ext>
            </a:extLst>
          </p:cNvPr>
          <p:cNvSpPr txBox="1"/>
          <p:nvPr/>
        </p:nvSpPr>
        <p:spPr>
          <a:xfrm>
            <a:off x="7337173" y="1411103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3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389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1907"/>
            <a:ext cx="6993976" cy="511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Graduate Degrees At CCU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5025" cy="3048000"/>
          </a:xfrm>
        </p:spPr>
        <p:txBody>
          <a:bodyPr numCol="2">
            <a:noAutofit/>
          </a:bodyPr>
          <a:lstStyle/>
          <a:p>
            <a:pPr lvl="0"/>
            <a:r>
              <a:rPr lang="en-US" sz="1800" b="1" dirty="0"/>
              <a:t>Master of Education in Instructional Technology (M.Ed.)</a:t>
            </a:r>
          </a:p>
          <a:p>
            <a:pPr lvl="1"/>
            <a:r>
              <a:rPr lang="en-US" sz="1800" b="1" dirty="0"/>
              <a:t>Fully Online Program</a:t>
            </a:r>
          </a:p>
          <a:p>
            <a:pPr lvl="1"/>
            <a:r>
              <a:rPr lang="en-US" sz="1800" b="1" dirty="0"/>
              <a:t>12 to 18 months</a:t>
            </a:r>
          </a:p>
          <a:p>
            <a:pPr lvl="1"/>
            <a:endParaRPr lang="en-US" sz="1800" b="1" dirty="0"/>
          </a:p>
          <a:p>
            <a:pPr lvl="0"/>
            <a:r>
              <a:rPr lang="en-US" sz="1800" b="1" dirty="0"/>
              <a:t>Master of Education in Language, Literacy and Culture (M.Ed.)</a:t>
            </a:r>
          </a:p>
          <a:p>
            <a:pPr lvl="1"/>
            <a:r>
              <a:rPr lang="en-US" sz="1800" b="1" dirty="0"/>
              <a:t>Hybrid Program</a:t>
            </a:r>
          </a:p>
          <a:p>
            <a:pPr lvl="1"/>
            <a:r>
              <a:rPr lang="en-US" sz="1800" b="1" dirty="0"/>
              <a:t>18 months-2 years </a:t>
            </a:r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  <a:p>
            <a:pPr lvl="0"/>
            <a:r>
              <a:rPr lang="en-US" sz="1800" b="1" dirty="0"/>
              <a:t>Master of Education in Special Education (M.Ed.)</a:t>
            </a:r>
          </a:p>
          <a:p>
            <a:pPr lvl="1"/>
            <a:r>
              <a:rPr lang="en-US" sz="1800" b="1" dirty="0"/>
              <a:t>Fully Online Program</a:t>
            </a:r>
          </a:p>
          <a:p>
            <a:pPr lvl="1"/>
            <a:r>
              <a:rPr lang="en-US" sz="1800" b="1" dirty="0"/>
              <a:t>18 months</a:t>
            </a:r>
          </a:p>
          <a:p>
            <a:endParaRPr lang="en-US" sz="1800" b="1" dirty="0"/>
          </a:p>
          <a:p>
            <a:pPr lvl="0"/>
            <a:r>
              <a:rPr lang="en-US" sz="1800" b="1" dirty="0"/>
              <a:t>Master of Education in Educational Leadership (M.Ed.)</a:t>
            </a:r>
          </a:p>
          <a:p>
            <a:pPr lvl="1"/>
            <a:r>
              <a:rPr lang="en-US" sz="1800" b="1" dirty="0"/>
              <a:t>Hybrid Program</a:t>
            </a:r>
          </a:p>
          <a:p>
            <a:pPr lvl="1"/>
            <a:r>
              <a:rPr lang="en-US" sz="1800" b="1" dirty="0"/>
              <a:t>2 years</a:t>
            </a:r>
          </a:p>
          <a:p>
            <a:pPr lvl="1"/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1879600" y="562339"/>
            <a:ext cx="487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Master's in Education Programs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73993" y="3886431"/>
            <a:ext cx="4973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Educational Specialist Programs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4257608"/>
            <a:ext cx="3326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/>
              </a:buClr>
            </a:pPr>
            <a:r>
              <a:rPr lang="en-US" sz="1800" b="1" dirty="0"/>
              <a:t>Educational Specialist in Educational Leadership (Ed.S.)</a:t>
            </a:r>
            <a:endParaRPr lang="en-US" sz="1800" dirty="0"/>
          </a:p>
          <a:p>
            <a:pPr marL="285750" lvl="0" indent="-285750">
              <a:buClr>
                <a:schemeClr val="tx2"/>
              </a:buClr>
              <a:buFont typeface="Arial"/>
              <a:buChar char="•"/>
            </a:pPr>
            <a:r>
              <a:rPr lang="en-US" sz="1800" b="1" dirty="0"/>
              <a:t>Hybrid Program</a:t>
            </a:r>
          </a:p>
          <a:p>
            <a:pPr marL="285750" lvl="0" indent="-285750">
              <a:buClr>
                <a:schemeClr val="tx2"/>
              </a:buClr>
              <a:buFont typeface="Arial"/>
              <a:buChar char="•"/>
            </a:pPr>
            <a:r>
              <a:rPr lang="en-US" sz="1800" b="1" dirty="0"/>
              <a:t>2 years</a:t>
            </a:r>
          </a:p>
          <a:p>
            <a:pPr lvl="1"/>
            <a:r>
              <a:rPr lang="en-US" sz="1800" b="1" dirty="0"/>
              <a:t> 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826550" y="4257608"/>
            <a:ext cx="3498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/>
              <a:t>Educational Specialist in Instructional Technology (Ed.S.)</a:t>
            </a:r>
            <a:endParaRPr lang="en-US" sz="1800" dirty="0"/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sz="1800" b="1" dirty="0"/>
              <a:t>Fully Online Program</a:t>
            </a:r>
            <a:endParaRPr lang="en-US" sz="1800" dirty="0"/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sz="1800" b="1" dirty="0"/>
              <a:t>12 to 18 months </a:t>
            </a:r>
            <a:endParaRPr lang="en-US" sz="1800" dirty="0"/>
          </a:p>
        </p:txBody>
      </p:sp>
      <p:pic>
        <p:nvPicPr>
          <p:cNvPr id="9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11" y="5019808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1256C-37AC-7741-B759-F46AFB797897}"/>
              </a:ext>
            </a:extLst>
          </p:cNvPr>
          <p:cNvSpPr txBox="1"/>
          <p:nvPr/>
        </p:nvSpPr>
        <p:spPr>
          <a:xfrm>
            <a:off x="7214714" y="3166161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3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728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1907"/>
            <a:ext cx="6993976" cy="511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Graduate Degrees At CCU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8079658" cy="3048000"/>
          </a:xfrm>
        </p:spPr>
        <p:txBody>
          <a:bodyPr numCol="1">
            <a:noAutofit/>
          </a:bodyPr>
          <a:lstStyle/>
          <a:p>
            <a:pPr lvl="0"/>
            <a:r>
              <a:rPr lang="en-US" sz="4000" b="1" dirty="0"/>
              <a:t>Master of Arts in Teaching (M.A.T.)</a:t>
            </a:r>
          </a:p>
          <a:p>
            <a:pPr lvl="1"/>
            <a:r>
              <a:rPr lang="en-US" sz="4000" b="1" dirty="0"/>
              <a:t>14 Months</a:t>
            </a:r>
          </a:p>
          <a:p>
            <a:pPr lvl="1"/>
            <a:r>
              <a:rPr lang="en-US" sz="4000" b="1" dirty="0"/>
              <a:t>Science, Math, Social Studies, and English </a:t>
            </a:r>
          </a:p>
          <a:p>
            <a:pPr lvl="1"/>
            <a:r>
              <a:rPr lang="en-US" sz="4000" b="1" dirty="0"/>
              <a:t>Starts May 1</a:t>
            </a:r>
            <a:r>
              <a:rPr lang="en-US" sz="4000" b="1" baseline="30000" dirty="0"/>
              <a:t>st</a:t>
            </a:r>
            <a:r>
              <a:rPr lang="en-US" sz="4000" b="1" dirty="0"/>
              <a:t> </a:t>
            </a:r>
          </a:p>
          <a:p>
            <a:pPr lvl="1"/>
            <a:r>
              <a:rPr lang="en-US" sz="4000" b="1" dirty="0"/>
              <a:t>Hybrid Program</a:t>
            </a:r>
          </a:p>
          <a:p>
            <a:pPr lvl="1"/>
            <a:endParaRPr lang="en-US" sz="4000" b="1" dirty="0"/>
          </a:p>
          <a:p>
            <a:pPr lvl="1"/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038039" y="562339"/>
            <a:ext cx="2558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Initial Certification</a:t>
            </a:r>
            <a:endParaRPr lang="en-US" sz="2400" b="1" dirty="0"/>
          </a:p>
        </p:txBody>
      </p:sp>
      <p:pic>
        <p:nvPicPr>
          <p:cNvPr id="9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11" y="5019808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1256C-37AC-7741-B759-F46AFB797897}"/>
              </a:ext>
            </a:extLst>
          </p:cNvPr>
          <p:cNvSpPr txBox="1"/>
          <p:nvPr/>
        </p:nvSpPr>
        <p:spPr>
          <a:xfrm>
            <a:off x="7157363" y="4038600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3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94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C923-ECBA-4147-A45F-F6E38BD9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08BE-B754-A749-BDB5-323D77C40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468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/>
              <a:t>Doctoral Program</a:t>
            </a:r>
          </a:p>
          <a:p>
            <a:r>
              <a:rPr lang="en-US" sz="2800" b="1" dirty="0"/>
              <a:t>The Ph.D. program will involve students in developing the breadth and depth of understandings, skills, and dispositions through study in one of three specialization areas:</a:t>
            </a:r>
          </a:p>
          <a:p>
            <a:pPr lvl="1"/>
            <a:r>
              <a:rPr lang="en-US" sz="2400" b="1" dirty="0"/>
              <a:t>Educational Leadership</a:t>
            </a:r>
          </a:p>
          <a:p>
            <a:pPr lvl="1"/>
            <a:r>
              <a:rPr lang="en-US" sz="2400" b="1" dirty="0"/>
              <a:t>Higher Education Administration</a:t>
            </a:r>
          </a:p>
          <a:p>
            <a:pPr lvl="1"/>
            <a:r>
              <a:rPr lang="en-US" sz="2400" b="1" dirty="0"/>
              <a:t>Curriculum, Instruction, and Assessment</a:t>
            </a:r>
          </a:p>
          <a:p>
            <a:r>
              <a:rPr lang="en-US" sz="2800" b="1" dirty="0"/>
              <a:t>Follows an executive cohort model. Classes will be hybrid. With Saturday delivery on campus. </a:t>
            </a:r>
          </a:p>
          <a:p>
            <a:r>
              <a:rPr lang="en-US" sz="2800" b="1" dirty="0"/>
              <a:t>First cohort began January 2019.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BB5FE-F05A-FE41-BAE1-52BA44506E3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Graduate Degrees at CCU</a:t>
            </a:r>
          </a:p>
        </p:txBody>
      </p:sp>
      <p:pic>
        <p:nvPicPr>
          <p:cNvPr id="5" name="Picture 23" descr="bottom">
            <a:extLst>
              <a:ext uri="{FF2B5EF4-FFF2-40B4-BE49-F238E27FC236}">
                <a16:creationId xmlns:a16="http://schemas.microsoft.com/office/drawing/2014/main" id="{18CED821-6107-504C-A04E-D492E1B6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F460B-EF3C-A344-BA74-60B3F70CFC7F}"/>
              </a:ext>
            </a:extLst>
          </p:cNvPr>
          <p:cNvSpPr txBox="1"/>
          <p:nvPr/>
        </p:nvSpPr>
        <p:spPr>
          <a:xfrm>
            <a:off x="7108573" y="2487735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4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589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-4291" y="0"/>
            <a:ext cx="9144000" cy="609600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Add-ons and Certifications at CCU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09" y="971550"/>
            <a:ext cx="8610600" cy="51054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Literacy Teacher Add-on Certification*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Offering courses required towards certification 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Literacy Coach Add-on Certification*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Offering courses required towards certification 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ESOL Certificate*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Offering courses required towards certification 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Certificate in Online Teaching and Training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12-credit 100 percent online graduate program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Special Education Add-on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Four options available: Specific Learning Disabilities, Emotional Disabilities, Intellectual Disabilities, or Severe Disabilities. </a:t>
            </a:r>
          </a:p>
          <a:p>
            <a:pPr marL="800100" lvl="1" indent="-342900">
              <a:buFont typeface="Arial"/>
              <a:buChar char="•"/>
            </a:pPr>
            <a:endParaRPr lang="en-US" b="1" dirty="0"/>
          </a:p>
          <a:p>
            <a:pPr lvl="1" indent="0">
              <a:buNone/>
            </a:pPr>
            <a:r>
              <a:rPr lang="en-US" sz="1500" b="1" dirty="0"/>
              <a:t>*The Spadoni College of Education offers the coursework licensed educators may use to apply for add-on certification by the South Carolina Department of Education for Literacy Teacher and Literacy Coach. </a:t>
            </a:r>
          </a:p>
        </p:txBody>
      </p:sp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27939-3302-A649-8EFF-A4A7E514E20C}"/>
              </a:ext>
            </a:extLst>
          </p:cNvPr>
          <p:cNvSpPr txBox="1"/>
          <p:nvPr/>
        </p:nvSpPr>
        <p:spPr>
          <a:xfrm>
            <a:off x="7201677" y="1811158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3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997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5050"/>
            <a:ext cx="9144000" cy="14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Instructional Technology	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109744" y="2119537"/>
            <a:ext cx="3014628" cy="345553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Calibri"/>
                <a:cs typeface="Calibri"/>
              </a:rPr>
              <a:t> Ed.S.</a:t>
            </a:r>
            <a:br>
              <a:rPr lang="en-US" sz="2000" b="1" dirty="0">
                <a:solidFill>
                  <a:srgbClr val="006666"/>
                </a:solidFill>
                <a:latin typeface="Calibri"/>
                <a:cs typeface="Calibri"/>
              </a:rPr>
            </a:br>
            <a:r>
              <a:rPr lang="en-US" sz="2000" b="1" dirty="0">
                <a:solidFill>
                  <a:srgbClr val="006666"/>
                </a:solidFill>
                <a:latin typeface="Calibri"/>
                <a:cs typeface="Calibri"/>
              </a:rPr>
              <a:t>Instructional Technology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100% online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10 classes (30 credits)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18 months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Post-masters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M+30 pay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3124372" y="2203773"/>
            <a:ext cx="2880360" cy="3091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M.Ed.</a:t>
            </a:r>
            <a:b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rgbClr val="006666"/>
                </a:solidFill>
              </a:rPr>
              <a:t>Instructional Technology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100% online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10 classes (30 credits)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18 months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Post-bachelors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M-level pay</a:t>
            </a: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6118679" y="2346648"/>
            <a:ext cx="3025321" cy="36502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Certificate</a:t>
            </a:r>
            <a:br>
              <a:rPr lang="en-US" sz="2000" b="1" dirty="0">
                <a:solidFill>
                  <a:srgbClr val="006666"/>
                </a:solidFill>
              </a:rPr>
            </a:br>
            <a:r>
              <a:rPr lang="en-US" sz="2000" b="1" dirty="0">
                <a:solidFill>
                  <a:srgbClr val="006666"/>
                </a:solidFill>
              </a:rPr>
              <a:t>Online Teaching &amp; 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100% online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4 classes (12 credits)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Summer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Integrated into M.Ed.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Add-on endorsement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2" name="Picture 11" descr="Class_technology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588" y="643315"/>
            <a:ext cx="2198792" cy="1488016"/>
          </a:xfrm>
          <a:prstGeom prst="rect">
            <a:avLst/>
          </a:prstGeom>
        </p:spPr>
      </p:pic>
      <p:pic>
        <p:nvPicPr>
          <p:cNvPr id="13" name="Picture 12" descr="Class_technology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45" y="643315"/>
            <a:ext cx="2239343" cy="1490472"/>
          </a:xfrm>
          <a:prstGeom prst="rect">
            <a:avLst/>
          </a:prstGeom>
        </p:spPr>
      </p:pic>
      <p:pic>
        <p:nvPicPr>
          <p:cNvPr id="14" name="Picture 13" descr="Class_Education_students_3074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2" y="640859"/>
            <a:ext cx="2239343" cy="1490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2D0EF9-61C7-5C41-B36F-94688C288492}"/>
              </a:ext>
            </a:extLst>
          </p:cNvPr>
          <p:cNvSpPr txBox="1"/>
          <p:nvPr/>
        </p:nvSpPr>
        <p:spPr>
          <a:xfrm>
            <a:off x="5578688" y="5179733"/>
            <a:ext cx="315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6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34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Educational Leadership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418310" y="2210766"/>
            <a:ext cx="3982127" cy="345553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400" b="1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006666"/>
                </a:solidFill>
                <a:latin typeface="Calibri"/>
                <a:cs typeface="Calibri"/>
              </a:rPr>
              <a:t>Ed.S. Educational Leadership 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Hybrid program 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11 classes (33 credits)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2 years 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Post-masters</a:t>
            </a:r>
          </a:p>
          <a:p>
            <a:pPr marL="342900" lvl="1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cs typeface="Calibri"/>
              </a:rPr>
              <a:t>M+30 pay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818747" y="2237335"/>
            <a:ext cx="4101846" cy="3091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M.Ed. </a:t>
            </a:r>
            <a:r>
              <a:rPr lang="en-US" sz="2000" b="1" dirty="0">
                <a:solidFill>
                  <a:srgbClr val="006666"/>
                </a:solidFill>
              </a:rPr>
              <a:t>Educational Leadership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Hybrid program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36 credits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2-3 years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Post-bachelors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M-level pay</a:t>
            </a:r>
          </a:p>
        </p:txBody>
      </p:sp>
      <p:pic>
        <p:nvPicPr>
          <p:cNvPr id="10" name="Picture 9" descr="Education_Classroom_2.13.18-07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651" y="631419"/>
            <a:ext cx="2225605" cy="1481328"/>
          </a:xfrm>
          <a:prstGeom prst="rect">
            <a:avLst/>
          </a:prstGeom>
        </p:spPr>
      </p:pic>
      <p:pic>
        <p:nvPicPr>
          <p:cNvPr id="11" name="Picture 10" descr="Education_Classroom_2.13.18-07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43" y="631419"/>
            <a:ext cx="2239343" cy="1490472"/>
          </a:xfrm>
          <a:prstGeom prst="rect">
            <a:avLst/>
          </a:prstGeom>
        </p:spPr>
      </p:pic>
      <p:pic>
        <p:nvPicPr>
          <p:cNvPr id="12" name="Picture 11" descr="Education_Classroom_2.13.18-12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233" y="631419"/>
            <a:ext cx="2233281" cy="1490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6FDB5D-2C67-E240-8A8F-2D8BA103E482}"/>
              </a:ext>
            </a:extLst>
          </p:cNvPr>
          <p:cNvSpPr txBox="1"/>
          <p:nvPr/>
        </p:nvSpPr>
        <p:spPr>
          <a:xfrm>
            <a:off x="7225469" y="3735652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6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6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Special Education 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4860077" y="2253954"/>
            <a:ext cx="3689850" cy="3091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Add-on Licensure </a:t>
            </a:r>
            <a:endParaRPr lang="en-US" sz="2000" b="1" dirty="0">
              <a:solidFill>
                <a:srgbClr val="006666"/>
              </a:solidFill>
            </a:endParaRP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7 courses (21 credits)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Four concentration areas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Specific Learning Disabilities, Emotional Disabilities, Intellectual Disabilities, or Severe Disabilities.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400050" lvl="2" indent="0">
              <a:lnSpc>
                <a:spcPct val="130000"/>
              </a:lnSpc>
              <a:buNone/>
            </a:pPr>
            <a:endParaRPr lang="en-US" sz="1400" b="1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65723" y="2220733"/>
            <a:ext cx="4101846" cy="3091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M.Ed. </a:t>
            </a:r>
            <a:r>
              <a:rPr lang="en-US" sz="2000" b="1" dirty="0">
                <a:solidFill>
                  <a:srgbClr val="006666"/>
                </a:solidFill>
              </a:rPr>
              <a:t>Special Education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100% Online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30 credits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18 months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Post-bachelors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M-level pay</a:t>
            </a:r>
          </a:p>
        </p:txBody>
      </p:sp>
      <p:pic>
        <p:nvPicPr>
          <p:cNvPr id="8" name="Picture 7" descr="Education_Majors-4102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3" y="638821"/>
            <a:ext cx="2376726" cy="1581912"/>
          </a:xfrm>
          <a:prstGeom prst="rect">
            <a:avLst/>
          </a:prstGeom>
        </p:spPr>
      </p:pic>
      <p:pic>
        <p:nvPicPr>
          <p:cNvPr id="9" name="Picture 8" descr="Education-53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16" y="672042"/>
            <a:ext cx="2372868" cy="1581912"/>
          </a:xfrm>
          <a:prstGeom prst="rect">
            <a:avLst/>
          </a:prstGeom>
        </p:spPr>
      </p:pic>
      <p:pic>
        <p:nvPicPr>
          <p:cNvPr id="10" name="Picture 9" descr="Education-5251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59" y="672042"/>
            <a:ext cx="2372868" cy="1581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D073A-0E2B-E04A-BEDD-568FD5A45F27}"/>
              </a:ext>
            </a:extLst>
          </p:cNvPr>
          <p:cNvSpPr txBox="1"/>
          <p:nvPr/>
        </p:nvSpPr>
        <p:spPr>
          <a:xfrm>
            <a:off x="3053250" y="3660305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6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6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974"/>
            <a:ext cx="9144000" cy="528426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Language, Literacy, and Culture 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228229" y="2145619"/>
            <a:ext cx="4623586" cy="35134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M.Ed. </a:t>
            </a:r>
            <a:r>
              <a:rPr lang="en-US" sz="2000" b="1" dirty="0">
                <a:solidFill>
                  <a:srgbClr val="006666"/>
                </a:solidFill>
              </a:rPr>
              <a:t>Language, Literacy, and Culture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Hybrid delivery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33 credits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2 years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Post-bachelors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M-level pay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571628" y="2175926"/>
            <a:ext cx="4800601" cy="42190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B5453"/>
                </a:solidFill>
              </a:rPr>
              <a:t>Literacy Add-On Certifications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‌Literacy Teacher Add-on Certification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100% Online 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12 credits 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Literacy Coach Add-on Certification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100% Online 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12 credits </a:t>
            </a:r>
          </a:p>
          <a:p>
            <a:pPr marL="0" indent="-4000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English for Speakers of Other Languages Certificate</a:t>
            </a:r>
          </a:p>
          <a:p>
            <a:pPr marL="800100" lvl="2" indent="-4000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100% Online</a:t>
            </a:r>
          </a:p>
          <a:p>
            <a:pPr marL="800100" lvl="2" indent="-4000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15 credits </a:t>
            </a:r>
          </a:p>
          <a:p>
            <a:pPr marL="74295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10" name="Picture 9" descr="Education_Whitney_Glenn-78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21" y="563707"/>
            <a:ext cx="2376726" cy="1581912"/>
          </a:xfrm>
          <a:prstGeom prst="rect">
            <a:avLst/>
          </a:prstGeom>
        </p:spPr>
      </p:pic>
      <p:pic>
        <p:nvPicPr>
          <p:cNvPr id="11" name="Picture 10" descr="Education_Majors-4103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46" y="563707"/>
            <a:ext cx="2376726" cy="1581912"/>
          </a:xfrm>
          <a:prstGeom prst="rect">
            <a:avLst/>
          </a:prstGeom>
        </p:spPr>
      </p:pic>
      <p:pic>
        <p:nvPicPr>
          <p:cNvPr id="12" name="Picture 11" descr="Education_Majors-4101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866" y="563707"/>
            <a:ext cx="2376657" cy="1581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944DD8-126E-1C49-A847-CE0D15AE5E11}"/>
              </a:ext>
            </a:extLst>
          </p:cNvPr>
          <p:cNvSpPr txBox="1"/>
          <p:nvPr/>
        </p:nvSpPr>
        <p:spPr>
          <a:xfrm>
            <a:off x="2656429" y="3757838"/>
            <a:ext cx="18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open your chat to ask questions and visit </a:t>
            </a:r>
            <a:r>
              <a:rPr lang="en-US" sz="1200" dirty="0">
                <a:hlinkClick r:id="rId6"/>
              </a:rPr>
              <a:t>https://www.coastal.edu/graduatestudies/</a:t>
            </a:r>
            <a:r>
              <a:rPr lang="en-US" sz="1200" dirty="0"/>
              <a:t> to request more information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04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978</Words>
  <Application>Microsoft Macintosh PowerPoint</Application>
  <PresentationFormat>On-screen Show (4:3)</PresentationFormat>
  <Paragraphs>146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Office Theme</vt:lpstr>
      <vt:lpstr>Spadoni College of Education </vt:lpstr>
      <vt:lpstr>Graduate Degrees At CCU</vt:lpstr>
      <vt:lpstr>Graduate Degrees At CCU</vt:lpstr>
      <vt:lpstr>PowerPoint Presentation</vt:lpstr>
      <vt:lpstr>Add-ons and Certifications at CCU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Spadoni College of Education </dc:title>
  <dc:creator>Jessica Handy</dc:creator>
  <cp:lastModifiedBy>Jessica Handy</cp:lastModifiedBy>
  <cp:revision>22</cp:revision>
  <dcterms:created xsi:type="dcterms:W3CDTF">2018-03-07T12:56:17Z</dcterms:created>
  <dcterms:modified xsi:type="dcterms:W3CDTF">2020-04-12T22:57:00Z</dcterms:modified>
</cp:coreProperties>
</file>